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3" r:id="rId2"/>
    <p:sldId id="258" r:id="rId3"/>
    <p:sldId id="281" r:id="rId4"/>
    <p:sldId id="257" r:id="rId5"/>
    <p:sldId id="259" r:id="rId6"/>
    <p:sldId id="277" r:id="rId7"/>
    <p:sldId id="260" r:id="rId8"/>
    <p:sldId id="261" r:id="rId9"/>
    <p:sldId id="262" r:id="rId10"/>
    <p:sldId id="279" r:id="rId11"/>
    <p:sldId id="263" r:id="rId12"/>
    <p:sldId id="269" r:id="rId13"/>
    <p:sldId id="270" r:id="rId14"/>
    <p:sldId id="271" r:id="rId15"/>
    <p:sldId id="272" r:id="rId16"/>
    <p:sldId id="274" r:id="rId17"/>
    <p:sldId id="275" r:id="rId18"/>
    <p:sldId id="278" r:id="rId19"/>
    <p:sldId id="276" r:id="rId20"/>
    <p:sldId id="282" r:id="rId21"/>
    <p:sldId id="283" r:id="rId22"/>
    <p:sldId id="280" r:id="rId23"/>
    <p:sldId id="284" r:id="rId24"/>
    <p:sldId id="286" r:id="rId25"/>
    <p:sldId id="287" r:id="rId26"/>
    <p:sldId id="285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0" autoAdjust="0"/>
    <p:restoredTop sz="94660"/>
  </p:normalViewPr>
  <p:slideViewPr>
    <p:cSldViewPr snapToGrid="0">
      <p:cViewPr>
        <p:scale>
          <a:sx n="69" d="100"/>
          <a:sy n="69" d="100"/>
        </p:scale>
        <p:origin x="24" y="90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18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92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467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911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30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42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38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30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096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91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06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856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98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4A1D026A-1EA4-4F8B-AF70-72AE46E91876}" type="datetimeFigureOut">
              <a:rPr lang="fr-FR" smtClean="0"/>
              <a:t>12/11/2018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265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svg"/><Relationship Id="rId7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16.svg"/><Relationship Id="rId7" Type="http://schemas.openxmlformats.org/officeDocument/2006/relationships/image" Target="../media/image2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.png"/><Relationship Id="rId4" Type="http://schemas.openxmlformats.org/officeDocument/2006/relationships/image" Target="../media/image23.png"/><Relationship Id="rId9" Type="http://schemas.openxmlformats.org/officeDocument/2006/relationships/image" Target="../media/image28.sv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2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svg"/><Relationship Id="rId4" Type="http://schemas.openxmlformats.org/officeDocument/2006/relationships/image" Target="../media/image31.png"/><Relationship Id="rId9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30.svg"/><Relationship Id="rId7" Type="http://schemas.openxmlformats.org/officeDocument/2006/relationships/image" Target="../media/image20.sv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png"/><Relationship Id="rId5" Type="http://schemas.openxmlformats.org/officeDocument/2006/relationships/image" Target="../media/image32.svg"/><Relationship Id="rId10" Type="http://schemas.openxmlformats.org/officeDocument/2006/relationships/image" Target="../media/image2.png"/><Relationship Id="rId4" Type="http://schemas.openxmlformats.org/officeDocument/2006/relationships/image" Target="../media/image31.png"/><Relationship Id="rId9" Type="http://schemas.openxmlformats.org/officeDocument/2006/relationships/image" Target="../media/image34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7" Type="http://schemas.openxmlformats.org/officeDocument/2006/relationships/image" Target="../media/image22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16.svg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svg"/><Relationship Id="rId5" Type="http://schemas.openxmlformats.org/officeDocument/2006/relationships/image" Target="../media/image15.png"/><Relationship Id="rId4" Type="http://schemas.openxmlformats.org/officeDocument/2006/relationships/image" Target="../media/image20.sv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44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png"/><Relationship Id="rId5" Type="http://schemas.openxmlformats.org/officeDocument/2006/relationships/image" Target="../media/image42.svg"/><Relationship Id="rId4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46.svg"/><Relationship Id="rId7" Type="http://schemas.openxmlformats.org/officeDocument/2006/relationships/image" Target="../media/image50.svg"/><Relationship Id="rId12" Type="http://schemas.openxmlformats.org/officeDocument/2006/relationships/image" Target="../media/image55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1" Type="http://schemas.openxmlformats.org/officeDocument/2006/relationships/image" Target="../media/image54.svg"/><Relationship Id="rId5" Type="http://schemas.openxmlformats.org/officeDocument/2006/relationships/image" Target="../media/image48.svg"/><Relationship Id="rId10" Type="http://schemas.openxmlformats.org/officeDocument/2006/relationships/image" Target="../media/image53.png"/><Relationship Id="rId4" Type="http://schemas.openxmlformats.org/officeDocument/2006/relationships/image" Target="../media/image47.png"/><Relationship Id="rId9" Type="http://schemas.openxmlformats.org/officeDocument/2006/relationships/image" Target="../media/image52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8.svg"/><Relationship Id="rId7" Type="http://schemas.openxmlformats.org/officeDocument/2006/relationships/image" Target="../media/image59.sv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svg"/><Relationship Id="rId10" Type="http://schemas.openxmlformats.org/officeDocument/2006/relationships/image" Target="../media/image2.png"/><Relationship Id="rId4" Type="http://schemas.openxmlformats.org/officeDocument/2006/relationships/image" Target="../media/image56.png"/><Relationship Id="rId9" Type="http://schemas.openxmlformats.org/officeDocument/2006/relationships/image" Target="../media/image22.sv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019" y="922419"/>
            <a:ext cx="819542" cy="53158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631067" y="2630495"/>
            <a:ext cx="11062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Génération procédurale de contenu personnalisé </a:t>
            </a:r>
          </a:p>
          <a:p>
            <a:pPr algn="ctr"/>
            <a:r>
              <a:rPr lang="fr-FR" sz="2800" dirty="0"/>
              <a:t>pour créer une expérience de jeu adaptée au style de jeu et aux traits de personnalité du joueur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20E5EB4-A8A6-492D-8257-4D1FD7BCA825}"/>
              </a:ext>
            </a:extLst>
          </p:cNvPr>
          <p:cNvSpPr txBox="1"/>
          <p:nvPr/>
        </p:nvSpPr>
        <p:spPr>
          <a:xfrm>
            <a:off x="4003963" y="4461164"/>
            <a:ext cx="418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</a:schemeClr>
                </a:solidFill>
              </a:rPr>
              <a:t>Lecoq Simon</a:t>
            </a:r>
          </a:p>
        </p:txBody>
      </p:sp>
    </p:spTree>
    <p:extLst>
      <p:ext uri="{BB962C8B-B14F-4D97-AF65-F5344CB8AC3E}">
        <p14:creationId xmlns:p14="http://schemas.microsoft.com/office/powerpoint/2010/main" val="137904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564530" y="2833794"/>
            <a:ext cx="11062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Question de recherche</a:t>
            </a:r>
          </a:p>
        </p:txBody>
      </p:sp>
    </p:spTree>
    <p:extLst>
      <p:ext uri="{BB962C8B-B14F-4D97-AF65-F5344CB8AC3E}">
        <p14:creationId xmlns:p14="http://schemas.microsoft.com/office/powerpoint/2010/main" val="6053626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 descr="Manette de jeu">
            <a:extLst>
              <a:ext uri="{FF2B5EF4-FFF2-40B4-BE49-F238E27FC236}">
                <a16:creationId xmlns:a16="http://schemas.microsoft.com/office/drawing/2014/main" id="{E474EA7B-5899-409A-A815-CE00F184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7161" y="3913609"/>
            <a:ext cx="914400" cy="914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contenu personnalisé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C4E92D-658C-40CD-8D53-E1F163EBA0A5}"/>
              </a:ext>
            </a:extLst>
          </p:cNvPr>
          <p:cNvSpPr txBox="1"/>
          <p:nvPr/>
        </p:nvSpPr>
        <p:spPr>
          <a:xfrm>
            <a:off x="7924800" y="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Question de recherche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D9B9A5-1427-4AE1-BA28-973083AC1CD4}"/>
              </a:ext>
            </a:extLst>
          </p:cNvPr>
          <p:cNvSpPr txBox="1"/>
          <p:nvPr/>
        </p:nvSpPr>
        <p:spPr>
          <a:xfrm>
            <a:off x="1828800" y="269471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Experience</a:t>
            </a:r>
            <a:r>
              <a:rPr lang="fr-FR" sz="2400" dirty="0"/>
              <a:t>-Driven </a:t>
            </a:r>
            <a:r>
              <a:rPr lang="fr-FR" sz="2400" dirty="0" err="1"/>
              <a:t>Procedural</a:t>
            </a:r>
            <a:r>
              <a:rPr lang="fr-FR" sz="2400" dirty="0"/>
              <a:t> Content </a:t>
            </a:r>
            <a:r>
              <a:rPr lang="fr-FR" sz="2400" dirty="0" err="1"/>
              <a:t>Generation</a:t>
            </a:r>
            <a:r>
              <a:rPr lang="fr-FR" sz="2400" dirty="0"/>
              <a:t> » </a:t>
            </a:r>
          </a:p>
        </p:txBody>
      </p:sp>
      <p:pic>
        <p:nvPicPr>
          <p:cNvPr id="6" name="Graphique 5" descr="Engrenages">
            <a:extLst>
              <a:ext uri="{FF2B5EF4-FFF2-40B4-BE49-F238E27FC236}">
                <a16:creationId xmlns:a16="http://schemas.microsoft.com/office/drawing/2014/main" id="{B6494FDC-B963-4558-948A-8705ECB12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8767" y="3913609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1D63E9-606C-47ED-B2CD-CB5EAA61A8B8}"/>
              </a:ext>
            </a:extLst>
          </p:cNvPr>
          <p:cNvSpPr txBox="1"/>
          <p:nvPr/>
        </p:nvSpPr>
        <p:spPr>
          <a:xfrm>
            <a:off x="946776" y="4828008"/>
            <a:ext cx="3678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Génération </a:t>
            </a:r>
          </a:p>
          <a:p>
            <a:pPr algn="ctr"/>
            <a:r>
              <a:rPr lang="fr-FR" sz="3600" b="1" dirty="0"/>
              <a:t>procédurale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F28A47-4B35-4423-BEAF-80BD6651E92B}"/>
              </a:ext>
            </a:extLst>
          </p:cNvPr>
          <p:cNvSpPr txBox="1"/>
          <p:nvPr/>
        </p:nvSpPr>
        <p:spPr>
          <a:xfrm>
            <a:off x="6927274" y="4828009"/>
            <a:ext cx="4454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Expérience</a:t>
            </a:r>
          </a:p>
          <a:p>
            <a:pPr algn="ctr"/>
            <a:r>
              <a:rPr lang="fr-FR" sz="3600" b="1" dirty="0"/>
              <a:t>de jeu</a:t>
            </a:r>
          </a:p>
        </p:txBody>
      </p:sp>
      <p:pic>
        <p:nvPicPr>
          <p:cNvPr id="13" name="Graphique 12" descr="Ajouter">
            <a:extLst>
              <a:ext uri="{FF2B5EF4-FFF2-40B4-BE49-F238E27FC236}">
                <a16:creationId xmlns:a16="http://schemas.microsoft.com/office/drawing/2014/main" id="{A8C821F0-EE0D-4580-A905-BD48B96BB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5673" y="4073244"/>
            <a:ext cx="637302" cy="6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64842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contenu personnalisé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C4E92D-658C-40CD-8D53-E1F163EBA0A5}"/>
              </a:ext>
            </a:extLst>
          </p:cNvPr>
          <p:cNvSpPr txBox="1"/>
          <p:nvPr/>
        </p:nvSpPr>
        <p:spPr>
          <a:xfrm>
            <a:off x="7924800" y="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Question de recherche</a:t>
            </a:r>
          </a:p>
        </p:txBody>
      </p:sp>
      <p:pic>
        <p:nvPicPr>
          <p:cNvPr id="6" name="Graphique 5" descr="Engrenages">
            <a:extLst>
              <a:ext uri="{FF2B5EF4-FFF2-40B4-BE49-F238E27FC236}">
                <a16:creationId xmlns:a16="http://schemas.microsoft.com/office/drawing/2014/main" id="{B6494FDC-B963-4558-948A-8705ECB12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767" y="3913609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1D63E9-606C-47ED-B2CD-CB5EAA61A8B8}"/>
              </a:ext>
            </a:extLst>
          </p:cNvPr>
          <p:cNvSpPr txBox="1"/>
          <p:nvPr/>
        </p:nvSpPr>
        <p:spPr>
          <a:xfrm>
            <a:off x="946776" y="4828008"/>
            <a:ext cx="3678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Génération </a:t>
            </a:r>
          </a:p>
          <a:p>
            <a:pPr algn="ctr"/>
            <a:r>
              <a:rPr lang="fr-FR" sz="3600" b="1" dirty="0"/>
              <a:t>procédurale</a:t>
            </a:r>
          </a:p>
        </p:txBody>
      </p:sp>
      <p:pic>
        <p:nvPicPr>
          <p:cNvPr id="8" name="Graphique 7" descr="Planchette à pince">
            <a:extLst>
              <a:ext uri="{FF2B5EF4-FFF2-40B4-BE49-F238E27FC236}">
                <a16:creationId xmlns:a16="http://schemas.microsoft.com/office/drawing/2014/main" id="{802CFA1F-CCD9-40F4-AD56-4D90052D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0200" y="5145764"/>
            <a:ext cx="914400" cy="914400"/>
          </a:xfrm>
          <a:prstGeom prst="rect">
            <a:avLst/>
          </a:prstGeom>
        </p:spPr>
      </p:pic>
      <p:pic>
        <p:nvPicPr>
          <p:cNvPr id="12" name="Graphique 11" descr="Histogramme">
            <a:extLst>
              <a:ext uri="{FF2B5EF4-FFF2-40B4-BE49-F238E27FC236}">
                <a16:creationId xmlns:a16="http://schemas.microsoft.com/office/drawing/2014/main" id="{8DB72592-E7D6-4CEC-9186-13D1E5726B2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0200" y="2665623"/>
            <a:ext cx="914400" cy="914400"/>
          </a:xfrm>
          <a:prstGeom prst="rect">
            <a:avLst/>
          </a:prstGeom>
        </p:spPr>
      </p:pic>
      <p:pic>
        <p:nvPicPr>
          <p:cNvPr id="15" name="Graphique 14" descr="Tête avec engrenages">
            <a:extLst>
              <a:ext uri="{FF2B5EF4-FFF2-40B4-BE49-F238E27FC236}">
                <a16:creationId xmlns:a16="http://schemas.microsoft.com/office/drawing/2014/main" id="{CF751884-C794-4578-ABEF-A2DBA1EC25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0200" y="3906381"/>
            <a:ext cx="914400" cy="91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8CA4000-0881-4F10-A9A2-FF3C195B06C8}"/>
              </a:ext>
            </a:extLst>
          </p:cNvPr>
          <p:cNvSpPr txBox="1"/>
          <p:nvPr/>
        </p:nvSpPr>
        <p:spPr>
          <a:xfrm>
            <a:off x="6615545" y="2784269"/>
            <a:ext cx="52716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Directe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(nombre de monstres, statistiques des armes, etc.)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9A2237E-2FB5-4DA5-8AB4-7A4BF4C8A833}"/>
              </a:ext>
            </a:extLst>
          </p:cNvPr>
          <p:cNvSpPr txBox="1"/>
          <p:nvPr/>
        </p:nvSpPr>
        <p:spPr>
          <a:xfrm>
            <a:off x="6615545" y="4025027"/>
            <a:ext cx="52716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Simulation par agent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(vitesse d’apprentissage, nombre d’échecs, etc.)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4358313-BCA4-4AF9-83B9-E2524968B75D}"/>
              </a:ext>
            </a:extLst>
          </p:cNvPr>
          <p:cNvSpPr txBox="1"/>
          <p:nvPr/>
        </p:nvSpPr>
        <p:spPr>
          <a:xfrm>
            <a:off x="6615545" y="5264410"/>
            <a:ext cx="52716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Interactive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(questionnaire adressé directement au joueur, etc.)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519CA-ADF0-4F3E-BB1D-2157E5D99402}"/>
              </a:ext>
            </a:extLst>
          </p:cNvPr>
          <p:cNvSpPr txBox="1"/>
          <p:nvPr/>
        </p:nvSpPr>
        <p:spPr>
          <a:xfrm>
            <a:off x="1457061" y="3230544"/>
            <a:ext cx="279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Search-Based</a:t>
            </a:r>
            <a:r>
              <a:rPr lang="fr-FR" sz="2400" dirty="0"/>
              <a:t> » 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67B945F0-CF54-4E9B-AA0D-F05C96D69C3E}"/>
              </a:ext>
            </a:extLst>
          </p:cNvPr>
          <p:cNvSpPr txBox="1"/>
          <p:nvPr/>
        </p:nvSpPr>
        <p:spPr>
          <a:xfrm>
            <a:off x="6352308" y="2122098"/>
            <a:ext cx="484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u="sng" dirty="0"/>
              <a:t>Fonctions d’évaluations :</a:t>
            </a:r>
          </a:p>
        </p:txBody>
      </p:sp>
    </p:spTree>
    <p:extLst>
      <p:ext uri="{BB962C8B-B14F-4D97-AF65-F5344CB8AC3E}">
        <p14:creationId xmlns:p14="http://schemas.microsoft.com/office/powerpoint/2010/main" val="37103028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contenu personnalisé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C4E92D-658C-40CD-8D53-E1F163EBA0A5}"/>
              </a:ext>
            </a:extLst>
          </p:cNvPr>
          <p:cNvSpPr txBox="1"/>
          <p:nvPr/>
        </p:nvSpPr>
        <p:spPr>
          <a:xfrm>
            <a:off x="7924800" y="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Question de recherche</a:t>
            </a:r>
          </a:p>
        </p:txBody>
      </p:sp>
      <p:pic>
        <p:nvPicPr>
          <p:cNvPr id="6" name="Graphique 5" descr="Engrenages">
            <a:extLst>
              <a:ext uri="{FF2B5EF4-FFF2-40B4-BE49-F238E27FC236}">
                <a16:creationId xmlns:a16="http://schemas.microsoft.com/office/drawing/2014/main" id="{B6494FDC-B963-4558-948A-8705ECB12E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328767" y="3913609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1D63E9-606C-47ED-B2CD-CB5EAA61A8B8}"/>
              </a:ext>
            </a:extLst>
          </p:cNvPr>
          <p:cNvSpPr txBox="1"/>
          <p:nvPr/>
        </p:nvSpPr>
        <p:spPr>
          <a:xfrm>
            <a:off x="946776" y="4828008"/>
            <a:ext cx="3678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Génération </a:t>
            </a:r>
          </a:p>
          <a:p>
            <a:pPr algn="ctr"/>
            <a:r>
              <a:rPr lang="fr-FR" sz="3600" b="1" dirty="0"/>
              <a:t>procédurale</a:t>
            </a:r>
          </a:p>
        </p:txBody>
      </p:sp>
      <p:pic>
        <p:nvPicPr>
          <p:cNvPr id="8" name="Graphique 7" descr="Planchette à pince">
            <a:extLst>
              <a:ext uri="{FF2B5EF4-FFF2-40B4-BE49-F238E27FC236}">
                <a16:creationId xmlns:a16="http://schemas.microsoft.com/office/drawing/2014/main" id="{802CFA1F-CCD9-40F4-AD56-4D90052D1D08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0200" y="5145764"/>
            <a:ext cx="914400" cy="914400"/>
          </a:xfrm>
          <a:prstGeom prst="rect">
            <a:avLst/>
          </a:prstGeom>
        </p:spPr>
      </p:pic>
      <p:pic>
        <p:nvPicPr>
          <p:cNvPr id="12" name="Graphique 11" descr="Histogramme">
            <a:extLst>
              <a:ext uri="{FF2B5EF4-FFF2-40B4-BE49-F238E27FC236}">
                <a16:creationId xmlns:a16="http://schemas.microsoft.com/office/drawing/2014/main" id="{8DB72592-E7D6-4CEC-9186-13D1E5726B21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60200" y="2665623"/>
            <a:ext cx="914400" cy="914400"/>
          </a:xfrm>
          <a:prstGeom prst="rect">
            <a:avLst/>
          </a:prstGeom>
        </p:spPr>
      </p:pic>
      <p:pic>
        <p:nvPicPr>
          <p:cNvPr id="15" name="Graphique 14" descr="Tête avec engrenages">
            <a:extLst>
              <a:ext uri="{FF2B5EF4-FFF2-40B4-BE49-F238E27FC236}">
                <a16:creationId xmlns:a16="http://schemas.microsoft.com/office/drawing/2014/main" id="{CF751884-C794-4578-ABEF-A2DBA1EC25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60200" y="3906381"/>
            <a:ext cx="914400" cy="914400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C8CA4000-0881-4F10-A9A2-FF3C195B06C8}"/>
              </a:ext>
            </a:extLst>
          </p:cNvPr>
          <p:cNvSpPr txBox="1"/>
          <p:nvPr/>
        </p:nvSpPr>
        <p:spPr>
          <a:xfrm>
            <a:off x="6615545" y="2784269"/>
            <a:ext cx="52716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Directe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(nombre de monstres, statistiques des armes, etc.)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F9A2237E-2FB5-4DA5-8AB4-7A4BF4C8A833}"/>
              </a:ext>
            </a:extLst>
          </p:cNvPr>
          <p:cNvSpPr txBox="1"/>
          <p:nvPr/>
        </p:nvSpPr>
        <p:spPr>
          <a:xfrm>
            <a:off x="6615545" y="4025027"/>
            <a:ext cx="52716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Simulation par agent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(vitesse d’apprentissage, nombre d’échecs, etc.)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4358313-BCA4-4AF9-83B9-E2524968B75D}"/>
              </a:ext>
            </a:extLst>
          </p:cNvPr>
          <p:cNvSpPr txBox="1"/>
          <p:nvPr/>
        </p:nvSpPr>
        <p:spPr>
          <a:xfrm>
            <a:off x="6615545" y="5264410"/>
            <a:ext cx="52716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Interactive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(questionnaire adressé directement au joueur, etc.)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25E519CA-ADF0-4F3E-BB1D-2157E5D99402}"/>
              </a:ext>
            </a:extLst>
          </p:cNvPr>
          <p:cNvSpPr txBox="1"/>
          <p:nvPr/>
        </p:nvSpPr>
        <p:spPr>
          <a:xfrm>
            <a:off x="1457061" y="3230544"/>
            <a:ext cx="27963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Search-Based</a:t>
            </a:r>
            <a:r>
              <a:rPr lang="fr-FR" sz="2400" dirty="0"/>
              <a:t> » 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FCA4A1-0964-47C8-A886-43DEA69EB993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>
            <a:off x="6664074" y="2720435"/>
            <a:ext cx="5364071" cy="914400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AFC3681B-83AB-4D02-A28D-DD6B8A3EBF79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>
            <a:off x="6580927" y="5145764"/>
            <a:ext cx="5364071" cy="9144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DE7487A8-1648-44FD-BD3F-5E723C967D90}"/>
              </a:ext>
            </a:extLst>
          </p:cNvPr>
          <p:cNvSpPr txBox="1"/>
          <p:nvPr/>
        </p:nvSpPr>
        <p:spPr>
          <a:xfrm>
            <a:off x="6352308" y="2122098"/>
            <a:ext cx="484909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u="sng" dirty="0"/>
              <a:t>Fonctions d’évaluations :</a:t>
            </a:r>
          </a:p>
        </p:txBody>
      </p:sp>
    </p:spTree>
    <p:extLst>
      <p:ext uri="{BB962C8B-B14F-4D97-AF65-F5344CB8AC3E}">
        <p14:creationId xmlns:p14="http://schemas.microsoft.com/office/powerpoint/2010/main" val="23566380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 descr="Comédie">
            <a:extLst>
              <a:ext uri="{FF2B5EF4-FFF2-40B4-BE49-F238E27FC236}">
                <a16:creationId xmlns:a16="http://schemas.microsoft.com/office/drawing/2014/main" id="{F002A482-B97D-4C71-B707-6A2844114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1777" y="3906381"/>
            <a:ext cx="914400" cy="914400"/>
          </a:xfrm>
          <a:prstGeom prst="rect">
            <a:avLst/>
          </a:prstGeom>
        </p:spPr>
      </p:pic>
      <p:pic>
        <p:nvPicPr>
          <p:cNvPr id="8" name="Graphique 7" descr="Liste">
            <a:extLst>
              <a:ext uri="{FF2B5EF4-FFF2-40B4-BE49-F238E27FC236}">
                <a16:creationId xmlns:a16="http://schemas.microsoft.com/office/drawing/2014/main" id="{14A219DC-D6B4-41AE-B5FA-91536CD1F2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0200" y="2665623"/>
            <a:ext cx="914400" cy="914400"/>
          </a:xfrm>
          <a:prstGeom prst="rect">
            <a:avLst/>
          </a:prstGeom>
        </p:spPr>
      </p:pic>
      <p:pic>
        <p:nvPicPr>
          <p:cNvPr id="11" name="Graphique 10" descr="Manette de jeu">
            <a:extLst>
              <a:ext uri="{FF2B5EF4-FFF2-40B4-BE49-F238E27FC236}">
                <a16:creationId xmlns:a16="http://schemas.microsoft.com/office/drawing/2014/main" id="{E474EA7B-5899-409A-A815-CE00F184F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1725" y="3913609"/>
            <a:ext cx="914400" cy="914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contenu personnalisé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C4E92D-658C-40CD-8D53-E1F163EBA0A5}"/>
              </a:ext>
            </a:extLst>
          </p:cNvPr>
          <p:cNvSpPr txBox="1"/>
          <p:nvPr/>
        </p:nvSpPr>
        <p:spPr>
          <a:xfrm>
            <a:off x="7924800" y="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Question de recherche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D9B9A5-1427-4AE1-BA28-973083AC1CD4}"/>
              </a:ext>
            </a:extLst>
          </p:cNvPr>
          <p:cNvSpPr txBox="1"/>
          <p:nvPr/>
        </p:nvSpPr>
        <p:spPr>
          <a:xfrm>
            <a:off x="581891" y="3288223"/>
            <a:ext cx="491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Player </a:t>
            </a:r>
            <a:r>
              <a:rPr lang="fr-FR" sz="2400" dirty="0" err="1"/>
              <a:t>Experience</a:t>
            </a:r>
            <a:r>
              <a:rPr lang="fr-FR" sz="2400" dirty="0"/>
              <a:t> Modeling »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F28A47-4B35-4423-BEAF-80BD6651E92B}"/>
              </a:ext>
            </a:extLst>
          </p:cNvPr>
          <p:cNvSpPr txBox="1"/>
          <p:nvPr/>
        </p:nvSpPr>
        <p:spPr>
          <a:xfrm>
            <a:off x="491838" y="4828009"/>
            <a:ext cx="4454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Expérience</a:t>
            </a:r>
          </a:p>
          <a:p>
            <a:pPr algn="ctr"/>
            <a:r>
              <a:rPr lang="fr-FR" sz="3600" b="1" dirty="0"/>
              <a:t>de jeu</a:t>
            </a:r>
          </a:p>
        </p:txBody>
      </p:sp>
      <p:pic>
        <p:nvPicPr>
          <p:cNvPr id="15" name="Graphique 14" descr="Réseau">
            <a:extLst>
              <a:ext uri="{FF2B5EF4-FFF2-40B4-BE49-F238E27FC236}">
                <a16:creationId xmlns:a16="http://schemas.microsoft.com/office/drawing/2014/main" id="{B86AA546-5710-4170-AE88-AEBE6CA97A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1777" y="5154366"/>
            <a:ext cx="914400" cy="9144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ED75D5F-76C8-4390-BF08-1F8DA23BDAC4}"/>
              </a:ext>
            </a:extLst>
          </p:cNvPr>
          <p:cNvSpPr txBox="1"/>
          <p:nvPr/>
        </p:nvSpPr>
        <p:spPr>
          <a:xfrm>
            <a:off x="6615545" y="2784269"/>
            <a:ext cx="52716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Subjective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(retours sur l’expérience du joueur, etc.)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2615580-0146-4AC0-9D70-2B8607CFA950}"/>
              </a:ext>
            </a:extLst>
          </p:cNvPr>
          <p:cNvSpPr txBox="1"/>
          <p:nvPr/>
        </p:nvSpPr>
        <p:spPr>
          <a:xfrm>
            <a:off x="6615545" y="4025027"/>
            <a:ext cx="52716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Objective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(utilisations de capteurs tierces, etc.)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E88059A-5033-4C6B-B3BE-8D03989786C9}"/>
              </a:ext>
            </a:extLst>
          </p:cNvPr>
          <p:cNvSpPr txBox="1"/>
          <p:nvPr/>
        </p:nvSpPr>
        <p:spPr>
          <a:xfrm>
            <a:off x="6615545" y="5264410"/>
            <a:ext cx="54448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Interactive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(récupération des interactions entre le jeu et le joueur, etc.)</a:t>
            </a:r>
          </a:p>
        </p:txBody>
      </p:sp>
    </p:spTree>
    <p:extLst>
      <p:ext uri="{BB962C8B-B14F-4D97-AF65-F5344CB8AC3E}">
        <p14:creationId xmlns:p14="http://schemas.microsoft.com/office/powerpoint/2010/main" val="30400758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phique 11" descr="Comédie">
            <a:extLst>
              <a:ext uri="{FF2B5EF4-FFF2-40B4-BE49-F238E27FC236}">
                <a16:creationId xmlns:a16="http://schemas.microsoft.com/office/drawing/2014/main" id="{F002A482-B97D-4C71-B707-6A284411464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531777" y="3906381"/>
            <a:ext cx="914400" cy="914400"/>
          </a:xfrm>
          <a:prstGeom prst="rect">
            <a:avLst/>
          </a:prstGeom>
        </p:spPr>
      </p:pic>
      <p:pic>
        <p:nvPicPr>
          <p:cNvPr id="8" name="Graphique 7" descr="Liste">
            <a:extLst>
              <a:ext uri="{FF2B5EF4-FFF2-40B4-BE49-F238E27FC236}">
                <a16:creationId xmlns:a16="http://schemas.microsoft.com/office/drawing/2014/main" id="{14A219DC-D6B4-41AE-B5FA-91536CD1F210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40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60200" y="2665623"/>
            <a:ext cx="914400" cy="914400"/>
          </a:xfrm>
          <a:prstGeom prst="rect">
            <a:avLst/>
          </a:prstGeom>
        </p:spPr>
      </p:pic>
      <p:pic>
        <p:nvPicPr>
          <p:cNvPr id="11" name="Graphique 10" descr="Manette de jeu">
            <a:extLst>
              <a:ext uri="{FF2B5EF4-FFF2-40B4-BE49-F238E27FC236}">
                <a16:creationId xmlns:a16="http://schemas.microsoft.com/office/drawing/2014/main" id="{E474EA7B-5899-409A-A815-CE00F184F0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1725" y="3913609"/>
            <a:ext cx="914400" cy="914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contenu personnalisé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C4E92D-658C-40CD-8D53-E1F163EBA0A5}"/>
              </a:ext>
            </a:extLst>
          </p:cNvPr>
          <p:cNvSpPr txBox="1"/>
          <p:nvPr/>
        </p:nvSpPr>
        <p:spPr>
          <a:xfrm>
            <a:off x="7924800" y="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Question de recherche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D9B9A5-1427-4AE1-BA28-973083AC1CD4}"/>
              </a:ext>
            </a:extLst>
          </p:cNvPr>
          <p:cNvSpPr txBox="1"/>
          <p:nvPr/>
        </p:nvSpPr>
        <p:spPr>
          <a:xfrm>
            <a:off x="581891" y="3288223"/>
            <a:ext cx="49183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Player </a:t>
            </a:r>
            <a:r>
              <a:rPr lang="fr-FR" sz="2400" dirty="0" err="1"/>
              <a:t>Experience</a:t>
            </a:r>
            <a:r>
              <a:rPr lang="fr-FR" sz="2400" dirty="0"/>
              <a:t> Modeling » 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F28A47-4B35-4423-BEAF-80BD6651E92B}"/>
              </a:ext>
            </a:extLst>
          </p:cNvPr>
          <p:cNvSpPr txBox="1"/>
          <p:nvPr/>
        </p:nvSpPr>
        <p:spPr>
          <a:xfrm>
            <a:off x="491838" y="4828009"/>
            <a:ext cx="4454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Expérience</a:t>
            </a:r>
          </a:p>
          <a:p>
            <a:pPr algn="ctr"/>
            <a:r>
              <a:rPr lang="fr-FR" sz="3600" b="1" dirty="0"/>
              <a:t>de jeu</a:t>
            </a:r>
          </a:p>
        </p:txBody>
      </p:sp>
      <p:pic>
        <p:nvPicPr>
          <p:cNvPr id="15" name="Graphique 14" descr="Réseau">
            <a:extLst>
              <a:ext uri="{FF2B5EF4-FFF2-40B4-BE49-F238E27FC236}">
                <a16:creationId xmlns:a16="http://schemas.microsoft.com/office/drawing/2014/main" id="{B86AA546-5710-4170-AE88-AEBE6CA97A9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531777" y="5154366"/>
            <a:ext cx="914400" cy="914400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8ED75D5F-76C8-4390-BF08-1F8DA23BDAC4}"/>
              </a:ext>
            </a:extLst>
          </p:cNvPr>
          <p:cNvSpPr txBox="1"/>
          <p:nvPr/>
        </p:nvSpPr>
        <p:spPr>
          <a:xfrm>
            <a:off x="6615545" y="2784269"/>
            <a:ext cx="52716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Subjective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(retours sur l’expérience du joueur, etc.)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52615580-0146-4AC0-9D70-2B8607CFA950}"/>
              </a:ext>
            </a:extLst>
          </p:cNvPr>
          <p:cNvSpPr txBox="1"/>
          <p:nvPr/>
        </p:nvSpPr>
        <p:spPr>
          <a:xfrm>
            <a:off x="6615545" y="4025027"/>
            <a:ext cx="5271655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Objective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(utilisations de capteurs tierces, etc.)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5E88059A-5033-4C6B-B3BE-8D03989786C9}"/>
              </a:ext>
            </a:extLst>
          </p:cNvPr>
          <p:cNvSpPr txBox="1"/>
          <p:nvPr/>
        </p:nvSpPr>
        <p:spPr>
          <a:xfrm>
            <a:off x="6615545" y="5264410"/>
            <a:ext cx="5444837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Interactive</a:t>
            </a:r>
          </a:p>
          <a:p>
            <a:r>
              <a:rPr lang="fr-FR" sz="1400" dirty="0">
                <a:solidFill>
                  <a:schemeClr val="tx1">
                    <a:lumMod val="95000"/>
                  </a:schemeClr>
                </a:solidFill>
              </a:rPr>
              <a:t>(récupération des interactions entre le jeu et le joueur, etc.)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CBDD41C-3C7F-4BB2-ACF7-B038264E9538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60000"/>
          </a:blip>
          <a:stretch>
            <a:fillRect/>
          </a:stretch>
        </p:blipFill>
        <p:spPr>
          <a:xfrm>
            <a:off x="6664074" y="2720435"/>
            <a:ext cx="5364071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467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 descr="Manette de jeu">
            <a:extLst>
              <a:ext uri="{FF2B5EF4-FFF2-40B4-BE49-F238E27FC236}">
                <a16:creationId xmlns:a16="http://schemas.microsoft.com/office/drawing/2014/main" id="{E474EA7B-5899-409A-A815-CE00F184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7161" y="3913609"/>
            <a:ext cx="914400" cy="914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Génération de contenu personnalisé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BC4E92D-658C-40CD-8D53-E1F163EBA0A5}"/>
              </a:ext>
            </a:extLst>
          </p:cNvPr>
          <p:cNvSpPr txBox="1"/>
          <p:nvPr/>
        </p:nvSpPr>
        <p:spPr>
          <a:xfrm>
            <a:off x="7924800" y="0"/>
            <a:ext cx="4267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Question de recherche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D9B9A5-1427-4AE1-BA28-973083AC1CD4}"/>
              </a:ext>
            </a:extLst>
          </p:cNvPr>
          <p:cNvSpPr txBox="1"/>
          <p:nvPr/>
        </p:nvSpPr>
        <p:spPr>
          <a:xfrm>
            <a:off x="1828800" y="269471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Experience</a:t>
            </a:r>
            <a:r>
              <a:rPr lang="fr-FR" sz="2400" dirty="0"/>
              <a:t>-Driven </a:t>
            </a:r>
            <a:r>
              <a:rPr lang="fr-FR" sz="2400" dirty="0" err="1"/>
              <a:t>Procedural</a:t>
            </a:r>
            <a:r>
              <a:rPr lang="fr-FR" sz="2400" dirty="0"/>
              <a:t> Content </a:t>
            </a:r>
            <a:r>
              <a:rPr lang="fr-FR" sz="2400" dirty="0" err="1"/>
              <a:t>Generation</a:t>
            </a:r>
            <a:r>
              <a:rPr lang="fr-FR" sz="2400" dirty="0"/>
              <a:t> » </a:t>
            </a:r>
          </a:p>
        </p:txBody>
      </p:sp>
      <p:pic>
        <p:nvPicPr>
          <p:cNvPr id="6" name="Graphique 5" descr="Engrenages">
            <a:extLst>
              <a:ext uri="{FF2B5EF4-FFF2-40B4-BE49-F238E27FC236}">
                <a16:creationId xmlns:a16="http://schemas.microsoft.com/office/drawing/2014/main" id="{B6494FDC-B963-4558-948A-8705ECB12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8767" y="3913609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1D63E9-606C-47ED-B2CD-CB5EAA61A8B8}"/>
              </a:ext>
            </a:extLst>
          </p:cNvPr>
          <p:cNvSpPr txBox="1"/>
          <p:nvPr/>
        </p:nvSpPr>
        <p:spPr>
          <a:xfrm>
            <a:off x="946776" y="4828008"/>
            <a:ext cx="3678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Génération </a:t>
            </a:r>
          </a:p>
          <a:p>
            <a:pPr algn="ctr"/>
            <a:r>
              <a:rPr lang="fr-FR" sz="3600" b="1" dirty="0"/>
              <a:t>procédurale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F28A47-4B35-4423-BEAF-80BD6651E92B}"/>
              </a:ext>
            </a:extLst>
          </p:cNvPr>
          <p:cNvSpPr txBox="1"/>
          <p:nvPr/>
        </p:nvSpPr>
        <p:spPr>
          <a:xfrm>
            <a:off x="6927274" y="4828009"/>
            <a:ext cx="4454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Expérience</a:t>
            </a:r>
          </a:p>
          <a:p>
            <a:pPr algn="ctr"/>
            <a:r>
              <a:rPr lang="fr-FR" sz="3600" b="1" dirty="0"/>
              <a:t>de jeu</a:t>
            </a:r>
          </a:p>
        </p:txBody>
      </p:sp>
      <p:pic>
        <p:nvPicPr>
          <p:cNvPr id="13" name="Graphique 12" descr="Ajouter">
            <a:extLst>
              <a:ext uri="{FF2B5EF4-FFF2-40B4-BE49-F238E27FC236}">
                <a16:creationId xmlns:a16="http://schemas.microsoft.com/office/drawing/2014/main" id="{A8C821F0-EE0D-4580-A905-BD48B96BB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5673" y="4073244"/>
            <a:ext cx="637302" cy="6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8535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631067" y="617067"/>
            <a:ext cx="11062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Génération procédurale de contenu personnalisé </a:t>
            </a:r>
          </a:p>
          <a:p>
            <a:pPr algn="ctr"/>
            <a:r>
              <a:rPr lang="fr-FR" sz="2800" dirty="0"/>
              <a:t>pour créer une expérience de jeu adaptée au style de jeu et aux traits de personnalité du joueur</a:t>
            </a:r>
          </a:p>
        </p:txBody>
      </p:sp>
      <p:pic>
        <p:nvPicPr>
          <p:cNvPr id="6" name="Graphique 5" descr="Manette de jeu">
            <a:extLst>
              <a:ext uri="{FF2B5EF4-FFF2-40B4-BE49-F238E27FC236}">
                <a16:creationId xmlns:a16="http://schemas.microsoft.com/office/drawing/2014/main" id="{963468DF-8B35-4CF6-9061-9E46F0A1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27161" y="2619129"/>
            <a:ext cx="914400" cy="914400"/>
          </a:xfrm>
          <a:prstGeom prst="rect">
            <a:avLst/>
          </a:prstGeom>
        </p:spPr>
      </p:pic>
      <p:pic>
        <p:nvPicPr>
          <p:cNvPr id="7" name="Graphique 6" descr="Engrenages">
            <a:extLst>
              <a:ext uri="{FF2B5EF4-FFF2-40B4-BE49-F238E27FC236}">
                <a16:creationId xmlns:a16="http://schemas.microsoft.com/office/drawing/2014/main" id="{22B7B813-1B22-484D-8156-9C008EB6E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67" y="2619129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D13CCFD-8A58-44E1-8CB7-D279E1476F31}"/>
              </a:ext>
            </a:extLst>
          </p:cNvPr>
          <p:cNvSpPr txBox="1"/>
          <p:nvPr/>
        </p:nvSpPr>
        <p:spPr>
          <a:xfrm>
            <a:off x="946776" y="3533528"/>
            <a:ext cx="367838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Génération </a:t>
            </a:r>
          </a:p>
          <a:p>
            <a:pPr algn="ctr"/>
            <a:r>
              <a:rPr lang="fr-FR" sz="3600" b="1" dirty="0"/>
              <a:t>procédurale</a:t>
            </a:r>
          </a:p>
          <a:p>
            <a:pPr algn="ctr"/>
            <a:r>
              <a:rPr lang="fr-FR" sz="3600" b="1" dirty="0"/>
              <a:t>+</a:t>
            </a:r>
          </a:p>
          <a:p>
            <a:pPr algn="ctr"/>
            <a:r>
              <a:rPr lang="fr-FR" sz="2000" b="1" u="sng" dirty="0"/>
              <a:t>Fonction d’évaluation</a:t>
            </a:r>
          </a:p>
          <a:p>
            <a:pPr algn="ctr"/>
            <a:r>
              <a:rPr lang="fr-FR" sz="2000" dirty="0"/>
              <a:t>Basé sur la simulation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89D045-3C4C-4DA8-AD36-C7DFBA1E0DDC}"/>
              </a:ext>
            </a:extLst>
          </p:cNvPr>
          <p:cNvSpPr txBox="1"/>
          <p:nvPr/>
        </p:nvSpPr>
        <p:spPr>
          <a:xfrm>
            <a:off x="6927274" y="3533529"/>
            <a:ext cx="445472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Expérience</a:t>
            </a:r>
          </a:p>
          <a:p>
            <a:pPr algn="ctr"/>
            <a:r>
              <a:rPr lang="fr-FR" sz="3600" b="1" dirty="0"/>
              <a:t>de jeu</a:t>
            </a:r>
          </a:p>
          <a:p>
            <a:pPr algn="ctr"/>
            <a:r>
              <a:rPr lang="fr-FR" sz="3600" b="1" dirty="0"/>
              <a:t>+</a:t>
            </a:r>
          </a:p>
          <a:p>
            <a:pPr algn="ctr"/>
            <a:r>
              <a:rPr lang="fr-FR" sz="2000" b="1" u="sng" dirty="0"/>
              <a:t>Modélisation de l’expérience</a:t>
            </a:r>
          </a:p>
          <a:p>
            <a:pPr algn="ctr"/>
            <a:r>
              <a:rPr lang="fr-FR" sz="2000" dirty="0"/>
              <a:t>Objective</a:t>
            </a:r>
          </a:p>
          <a:p>
            <a:pPr algn="ctr"/>
            <a:r>
              <a:rPr lang="fr-FR" sz="2000" dirty="0"/>
              <a:t>Interactive</a:t>
            </a:r>
          </a:p>
        </p:txBody>
      </p:sp>
      <p:pic>
        <p:nvPicPr>
          <p:cNvPr id="10" name="Graphique 9" descr="Ajouter">
            <a:extLst>
              <a:ext uri="{FF2B5EF4-FFF2-40B4-BE49-F238E27FC236}">
                <a16:creationId xmlns:a16="http://schemas.microsoft.com/office/drawing/2014/main" id="{FAD17B6C-44B9-4565-BBFD-73AF71A65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5673" y="2778764"/>
            <a:ext cx="637302" cy="637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3550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564530" y="2799157"/>
            <a:ext cx="11062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Motivations</a:t>
            </a:r>
          </a:p>
        </p:txBody>
      </p:sp>
    </p:spTree>
    <p:extLst>
      <p:ext uri="{BB962C8B-B14F-4D97-AF65-F5344CB8AC3E}">
        <p14:creationId xmlns:p14="http://schemas.microsoft.com/office/powerpoint/2010/main" val="4279696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D8319D-9E63-4065-8E23-279EA836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5" y="2488271"/>
            <a:ext cx="4864796" cy="364859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Longévité et </a:t>
            </a:r>
            <a:r>
              <a:rPr lang="fr-FR" dirty="0" err="1"/>
              <a:t>rejouabilité</a:t>
            </a:r>
            <a:endParaRPr lang="fr-FR" dirty="0"/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74EC10E-8737-4034-B055-C760EF93556C}"/>
              </a:ext>
            </a:extLst>
          </p:cNvPr>
          <p:cNvSpPr txBox="1"/>
          <p:nvPr/>
        </p:nvSpPr>
        <p:spPr>
          <a:xfrm>
            <a:off x="676102" y="6367549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Diablo III </a:t>
            </a:r>
            <a:r>
              <a:rPr lang="fr-FR" dirty="0"/>
              <a:t>(Blizzard, 2012)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1D66D89-986B-4D89-8D75-53BCD9A4B568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Motivations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29E85DD4-901F-4B6E-B903-7CE10C7E1A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202" y="2488270"/>
            <a:ext cx="4864796" cy="3648597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1F35A4BF-47A4-4764-9ED8-705538E619E6}"/>
              </a:ext>
            </a:extLst>
          </p:cNvPr>
          <p:cNvSpPr txBox="1"/>
          <p:nvPr/>
        </p:nvSpPr>
        <p:spPr>
          <a:xfrm>
            <a:off x="2854036" y="5666509"/>
            <a:ext cx="2667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~ 193 h/joueur 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F22446D7-866F-46E1-AD45-BE29D2588286}"/>
              </a:ext>
            </a:extLst>
          </p:cNvPr>
          <p:cNvSpPr txBox="1"/>
          <p:nvPr/>
        </p:nvSpPr>
        <p:spPr>
          <a:xfrm>
            <a:off x="8929255" y="5666509"/>
            <a:ext cx="25145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b="1" dirty="0"/>
              <a:t>~ 98 h/joueur 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80AC027-1C77-4D17-B4CC-29FA1ED1394A}"/>
              </a:ext>
            </a:extLst>
          </p:cNvPr>
          <p:cNvSpPr txBox="1"/>
          <p:nvPr/>
        </p:nvSpPr>
        <p:spPr>
          <a:xfrm>
            <a:off x="6772103" y="6367549"/>
            <a:ext cx="53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The Binding of Isaac </a:t>
            </a:r>
            <a:r>
              <a:rPr lang="fr-FR" dirty="0"/>
              <a:t>(Edmund </a:t>
            </a:r>
            <a:r>
              <a:rPr lang="fr-FR" dirty="0" err="1"/>
              <a:t>McMillen</a:t>
            </a:r>
            <a:r>
              <a:rPr lang="fr-FR" dirty="0"/>
              <a:t>, 2011)</a:t>
            </a:r>
          </a:p>
        </p:txBody>
      </p:sp>
    </p:spTree>
    <p:extLst>
      <p:ext uri="{BB962C8B-B14F-4D97-AF65-F5344CB8AC3E}">
        <p14:creationId xmlns:p14="http://schemas.microsoft.com/office/powerpoint/2010/main" val="40804839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2CF253-D3EC-48E2-8EBA-88601A5A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15CDC3-BEB9-4E80-A87A-AE93E1BC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/>
              <a:t>Contexte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Question de recherche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Motivations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354075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EF36F449-D50A-420A-B9AC-4D398847D2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202" y="2488269"/>
            <a:ext cx="4864797" cy="364859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925D3FB-60FD-4EE7-B45C-18EDF61B2E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355" y="2513423"/>
            <a:ext cx="4864797" cy="3648598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Créer du contenu qui plaît au joueur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74EC10E-8737-4034-B055-C760EF93556C}"/>
              </a:ext>
            </a:extLst>
          </p:cNvPr>
          <p:cNvSpPr txBox="1"/>
          <p:nvPr/>
        </p:nvSpPr>
        <p:spPr>
          <a:xfrm>
            <a:off x="676102" y="6367549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Minecraft </a:t>
            </a:r>
            <a:r>
              <a:rPr lang="fr-FR" dirty="0"/>
              <a:t>(</a:t>
            </a:r>
            <a:r>
              <a:rPr lang="fr-FR" dirty="0" err="1"/>
              <a:t>Mojang</a:t>
            </a:r>
            <a:r>
              <a:rPr lang="fr-FR" dirty="0"/>
              <a:t>, 2011)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1D66D89-986B-4D89-8D75-53BCD9A4B568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Motivations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80AC027-1C77-4D17-B4CC-29FA1ED1394A}"/>
              </a:ext>
            </a:extLst>
          </p:cNvPr>
          <p:cNvSpPr txBox="1"/>
          <p:nvPr/>
        </p:nvSpPr>
        <p:spPr>
          <a:xfrm>
            <a:off x="6772103" y="6367549"/>
            <a:ext cx="5371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Terraria</a:t>
            </a:r>
            <a:r>
              <a:rPr lang="fr-FR" i="1" dirty="0"/>
              <a:t> </a:t>
            </a:r>
            <a:r>
              <a:rPr lang="fr-FR" dirty="0"/>
              <a:t>(Re-Logic, 2011)</a:t>
            </a:r>
          </a:p>
        </p:txBody>
      </p:sp>
    </p:spTree>
    <p:extLst>
      <p:ext uri="{BB962C8B-B14F-4D97-AF65-F5344CB8AC3E}">
        <p14:creationId xmlns:p14="http://schemas.microsoft.com/office/powerpoint/2010/main" val="6617927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08DFF2DB-CE46-4BB2-B27A-091FFACFBE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7202" y="2488268"/>
            <a:ext cx="4864796" cy="3648597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9D4EBC-5785-4332-BBF7-D9F7B8114A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136" y="2517709"/>
            <a:ext cx="4825543" cy="361915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Faciliter la conception des jeux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74EC10E-8737-4034-B055-C760EF93556C}"/>
              </a:ext>
            </a:extLst>
          </p:cNvPr>
          <p:cNvSpPr txBox="1"/>
          <p:nvPr/>
        </p:nvSpPr>
        <p:spPr>
          <a:xfrm>
            <a:off x="676101" y="6367549"/>
            <a:ext cx="52744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Yavalath</a:t>
            </a:r>
            <a:r>
              <a:rPr lang="fr-FR" i="1" dirty="0"/>
              <a:t>, un jeu créé de façon procédurale  </a:t>
            </a:r>
            <a:endParaRPr lang="fr-FR" dirty="0"/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1D66D89-986B-4D89-8D75-53BCD9A4B568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Motivations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A80AC027-1C77-4D17-B4CC-29FA1ED1394A}"/>
              </a:ext>
            </a:extLst>
          </p:cNvPr>
          <p:cNvSpPr txBox="1"/>
          <p:nvPr/>
        </p:nvSpPr>
        <p:spPr>
          <a:xfrm>
            <a:off x="6675123" y="6182883"/>
            <a:ext cx="53714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Contrôleurs alternatifs qui offrent l’accès à de nouvelles métriques sur le joueur</a:t>
            </a:r>
          </a:p>
        </p:txBody>
      </p:sp>
    </p:spTree>
    <p:extLst>
      <p:ext uri="{BB962C8B-B14F-4D97-AF65-F5344CB8AC3E}">
        <p14:creationId xmlns:p14="http://schemas.microsoft.com/office/powerpoint/2010/main" val="2094556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564530" y="2792230"/>
            <a:ext cx="11062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Challenges</a:t>
            </a:r>
          </a:p>
        </p:txBody>
      </p:sp>
    </p:spTree>
    <p:extLst>
      <p:ext uri="{BB962C8B-B14F-4D97-AF65-F5344CB8AC3E}">
        <p14:creationId xmlns:p14="http://schemas.microsoft.com/office/powerpoint/2010/main" val="12713362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du joueur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1D66D89-986B-4D89-8D75-53BCD9A4B568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Challenges</a:t>
            </a:r>
          </a:p>
        </p:txBody>
      </p:sp>
      <p:pic>
        <p:nvPicPr>
          <p:cNvPr id="6" name="Graphique 5" descr="Homme">
            <a:extLst>
              <a:ext uri="{FF2B5EF4-FFF2-40B4-BE49-F238E27FC236}">
                <a16:creationId xmlns:a16="http://schemas.microsoft.com/office/drawing/2014/main" id="{71CEBE4D-18B3-4C3A-A178-1DBF35939A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175164" y="3746249"/>
            <a:ext cx="914400" cy="914400"/>
          </a:xfrm>
          <a:prstGeom prst="rect">
            <a:avLst/>
          </a:prstGeom>
        </p:spPr>
      </p:pic>
      <p:pic>
        <p:nvPicPr>
          <p:cNvPr id="10" name="Graphique 9" descr="Bulle de pensée">
            <a:extLst>
              <a:ext uri="{FF2B5EF4-FFF2-40B4-BE49-F238E27FC236}">
                <a16:creationId xmlns:a16="http://schemas.microsoft.com/office/drawing/2014/main" id="{978B11CE-7CFB-400D-803A-071D141185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545281" y="3746249"/>
            <a:ext cx="914400" cy="914400"/>
          </a:xfrm>
          <a:prstGeom prst="rect">
            <a:avLst/>
          </a:prstGeom>
        </p:spPr>
      </p:pic>
      <p:pic>
        <p:nvPicPr>
          <p:cNvPr id="12" name="Graphique 11" descr="Courir">
            <a:extLst>
              <a:ext uri="{FF2B5EF4-FFF2-40B4-BE49-F238E27FC236}">
                <a16:creationId xmlns:a16="http://schemas.microsoft.com/office/drawing/2014/main" id="{F20DDD07-A06C-401F-B4E0-E3B61F7AD86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615793" y="3817499"/>
            <a:ext cx="914400" cy="9144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AAE79BC4-2EBB-43F7-9E27-2A8914147E10}"/>
              </a:ext>
            </a:extLst>
          </p:cNvPr>
          <p:cNvSpPr txBox="1"/>
          <p:nvPr/>
        </p:nvSpPr>
        <p:spPr>
          <a:xfrm>
            <a:off x="1875559" y="4660649"/>
            <a:ext cx="1513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Qui est le joueur ?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CF18E0FB-C496-4D7A-84EE-8E808980B588}"/>
              </a:ext>
            </a:extLst>
          </p:cNvPr>
          <p:cNvSpPr txBox="1"/>
          <p:nvPr/>
        </p:nvSpPr>
        <p:spPr>
          <a:xfrm>
            <a:off x="4728728" y="4660649"/>
            <a:ext cx="25475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Quels sont ses besoins, préférences et désirs ?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8F78AAD0-1D8F-49DD-8B52-A97391C45F2F}"/>
              </a:ext>
            </a:extLst>
          </p:cNvPr>
          <p:cNvSpPr txBox="1"/>
          <p:nvPr/>
        </p:nvSpPr>
        <p:spPr>
          <a:xfrm>
            <a:off x="8214013" y="4741773"/>
            <a:ext cx="19292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Qu’est-il en train de faire ?</a:t>
            </a: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71688465-0DC5-438B-80D8-D2D081D41C73}"/>
              </a:ext>
            </a:extLst>
          </p:cNvPr>
          <p:cNvSpPr txBox="1"/>
          <p:nvPr/>
        </p:nvSpPr>
        <p:spPr>
          <a:xfrm>
            <a:off x="564530" y="2767749"/>
            <a:ext cx="1106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Trois questions que le système doit être en mesure de répondre :</a:t>
            </a:r>
          </a:p>
        </p:txBody>
      </p:sp>
    </p:spTree>
    <p:extLst>
      <p:ext uri="{BB962C8B-B14F-4D97-AF65-F5344CB8AC3E}">
        <p14:creationId xmlns:p14="http://schemas.microsoft.com/office/powerpoint/2010/main" val="25126334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Modélisation du joueur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1D66D89-986B-4D89-8D75-53BCD9A4B568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Challenges</a:t>
            </a:r>
          </a:p>
        </p:txBody>
      </p:sp>
      <p:pic>
        <p:nvPicPr>
          <p:cNvPr id="10" name="Graphique 9" descr="Discussion">
            <a:extLst>
              <a:ext uri="{FF2B5EF4-FFF2-40B4-BE49-F238E27FC236}">
                <a16:creationId xmlns:a16="http://schemas.microsoft.com/office/drawing/2014/main" id="{2022FA53-E771-450E-BC57-276E7AAAAD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475959" y="3429000"/>
            <a:ext cx="914400" cy="914400"/>
          </a:xfrm>
          <a:prstGeom prst="rect">
            <a:avLst/>
          </a:prstGeom>
        </p:spPr>
      </p:pic>
      <p:pic>
        <p:nvPicPr>
          <p:cNvPr id="12" name="Graphique 11" descr="Puzzle">
            <a:extLst>
              <a:ext uri="{FF2B5EF4-FFF2-40B4-BE49-F238E27FC236}">
                <a16:creationId xmlns:a16="http://schemas.microsoft.com/office/drawing/2014/main" id="{707FA775-4EA4-4508-BA9E-850EA22B6D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093885" y="3473256"/>
            <a:ext cx="914400" cy="914400"/>
          </a:xfrm>
          <a:prstGeom prst="rect">
            <a:avLst/>
          </a:prstGeom>
        </p:spPr>
      </p:pic>
      <p:pic>
        <p:nvPicPr>
          <p:cNvPr id="14" name="Graphique 13" descr="Trophée">
            <a:extLst>
              <a:ext uri="{FF2B5EF4-FFF2-40B4-BE49-F238E27FC236}">
                <a16:creationId xmlns:a16="http://schemas.microsoft.com/office/drawing/2014/main" id="{89F9811B-4AA0-4FC9-A2EC-801603E912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979848" y="3473256"/>
            <a:ext cx="914400" cy="914400"/>
          </a:xfrm>
          <a:prstGeom prst="rect">
            <a:avLst/>
          </a:prstGeom>
        </p:spPr>
      </p:pic>
      <p:pic>
        <p:nvPicPr>
          <p:cNvPr id="18" name="Graphique 17" descr="Podium">
            <a:extLst>
              <a:ext uri="{FF2B5EF4-FFF2-40B4-BE49-F238E27FC236}">
                <a16:creationId xmlns:a16="http://schemas.microsoft.com/office/drawing/2014/main" id="{D42D8EF5-4BB8-4562-AE9D-726C8D68286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817409" y="3429000"/>
            <a:ext cx="914400" cy="914400"/>
          </a:xfrm>
          <a:prstGeom prst="rect">
            <a:avLst/>
          </a:prstGeom>
        </p:spPr>
      </p:pic>
      <p:pic>
        <p:nvPicPr>
          <p:cNvPr id="20" name="Graphique 19" descr="Fiole">
            <a:extLst>
              <a:ext uri="{FF2B5EF4-FFF2-40B4-BE49-F238E27FC236}">
                <a16:creationId xmlns:a16="http://schemas.microsoft.com/office/drawing/2014/main" id="{A9871E6B-EEAF-4DA8-B0B9-1610114E6A8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051870" y="3379192"/>
            <a:ext cx="914400" cy="914400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D6ED3EB-C44D-418E-AEE6-B1FB425AB99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1" y="6033655"/>
            <a:ext cx="12212533" cy="824346"/>
          </a:xfrm>
          <a:prstGeom prst="rect">
            <a:avLst/>
          </a:prstGeom>
        </p:spPr>
      </p:pic>
      <p:sp>
        <p:nvSpPr>
          <p:cNvPr id="27" name="ZoneTexte 26">
            <a:extLst>
              <a:ext uri="{FF2B5EF4-FFF2-40B4-BE49-F238E27FC236}">
                <a16:creationId xmlns:a16="http://schemas.microsoft.com/office/drawing/2014/main" id="{80AC1F7E-2E2B-4A10-9E9C-142E7F4776EC}"/>
              </a:ext>
            </a:extLst>
          </p:cNvPr>
          <p:cNvSpPr txBox="1"/>
          <p:nvPr/>
        </p:nvSpPr>
        <p:spPr>
          <a:xfrm>
            <a:off x="6794280" y="4350488"/>
            <a:ext cx="151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Stratège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26DDA458-98DF-41F6-B1D7-D6A5EA8D8D17}"/>
              </a:ext>
            </a:extLst>
          </p:cNvPr>
          <p:cNvSpPr txBox="1"/>
          <p:nvPr/>
        </p:nvSpPr>
        <p:spPr>
          <a:xfrm>
            <a:off x="3517804" y="4343400"/>
            <a:ext cx="151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Compétitif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B1090085-692B-4C0B-8BC9-992038C0AD4F}"/>
              </a:ext>
            </a:extLst>
          </p:cNvPr>
          <p:cNvSpPr txBox="1"/>
          <p:nvPr/>
        </p:nvSpPr>
        <p:spPr>
          <a:xfrm>
            <a:off x="5176354" y="4348928"/>
            <a:ext cx="151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Social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6FDDA5B-B67F-4BD9-B11D-0F7858006494}"/>
              </a:ext>
            </a:extLst>
          </p:cNvPr>
          <p:cNvSpPr txBox="1"/>
          <p:nvPr/>
        </p:nvSpPr>
        <p:spPr>
          <a:xfrm>
            <a:off x="1752265" y="4330760"/>
            <a:ext cx="151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Curieux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2F1F1B4E-E193-4813-AB86-CD518CCD82A4}"/>
              </a:ext>
            </a:extLst>
          </p:cNvPr>
          <p:cNvSpPr txBox="1"/>
          <p:nvPr/>
        </p:nvSpPr>
        <p:spPr>
          <a:xfrm>
            <a:off x="8412206" y="4389858"/>
            <a:ext cx="21965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/>
              <a:t>Complétionniste</a:t>
            </a:r>
            <a:endParaRPr lang="fr-FR" dirty="0"/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82791E52-E541-47C7-B279-EE57AC6FFB35}"/>
              </a:ext>
            </a:extLst>
          </p:cNvPr>
          <p:cNvSpPr txBox="1"/>
          <p:nvPr/>
        </p:nvSpPr>
        <p:spPr>
          <a:xfrm>
            <a:off x="564530" y="2668111"/>
            <a:ext cx="1106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/>
              <a:t>Quel style de jeux intéresse le joueur ?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6052F594-D048-4005-A15F-A90DC134256D}"/>
              </a:ext>
            </a:extLst>
          </p:cNvPr>
          <p:cNvSpPr txBox="1"/>
          <p:nvPr/>
        </p:nvSpPr>
        <p:spPr>
          <a:xfrm>
            <a:off x="9203575" y="6410812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Pac-Man </a:t>
            </a:r>
            <a:r>
              <a:rPr lang="fr-FR" dirty="0"/>
              <a:t>(Namco, 1980)</a:t>
            </a:r>
          </a:p>
        </p:txBody>
      </p:sp>
    </p:spTree>
    <p:extLst>
      <p:ext uri="{BB962C8B-B14F-4D97-AF65-F5344CB8AC3E}">
        <p14:creationId xmlns:p14="http://schemas.microsoft.com/office/powerpoint/2010/main" val="20433054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5C4E337C-8F46-40B3-B4B2-BCC5C4CE542B}"/>
              </a:ext>
            </a:extLst>
          </p:cNvPr>
          <p:cNvCxnSpPr>
            <a:cxnSpLocks/>
            <a:stCxn id="20" idx="0"/>
          </p:cNvCxnSpPr>
          <p:nvPr/>
        </p:nvCxnSpPr>
        <p:spPr>
          <a:xfrm flipV="1">
            <a:off x="2424002" y="3692236"/>
            <a:ext cx="0" cy="190260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Représentation du contenu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B1D66D89-986B-4D89-8D75-53BCD9A4B568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Challenges</a:t>
            </a:r>
          </a:p>
        </p:txBody>
      </p:sp>
      <p:pic>
        <p:nvPicPr>
          <p:cNvPr id="5" name="Graphique 4" descr="Tête avec engrenages">
            <a:extLst>
              <a:ext uri="{FF2B5EF4-FFF2-40B4-BE49-F238E27FC236}">
                <a16:creationId xmlns:a16="http://schemas.microsoft.com/office/drawing/2014/main" id="{AF9BA3AD-3568-4140-8FEA-A0DAACCA5A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112331" y="3290454"/>
            <a:ext cx="914400" cy="914400"/>
          </a:xfrm>
          <a:prstGeom prst="rect">
            <a:avLst/>
          </a:prstGeom>
        </p:spPr>
      </p:pic>
      <p:pic>
        <p:nvPicPr>
          <p:cNvPr id="11" name="Graphique 10" descr="Jauge">
            <a:extLst>
              <a:ext uri="{FF2B5EF4-FFF2-40B4-BE49-F238E27FC236}">
                <a16:creationId xmlns:a16="http://schemas.microsoft.com/office/drawing/2014/main" id="{C02DE445-7C80-45B8-B2B5-AF364B5402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497293" y="3359454"/>
            <a:ext cx="914400" cy="914400"/>
          </a:xfrm>
          <a:prstGeom prst="rect">
            <a:avLst/>
          </a:prstGeom>
        </p:spPr>
      </p:pic>
      <p:pic>
        <p:nvPicPr>
          <p:cNvPr id="13" name="Graphique 12" descr="Boîte">
            <a:extLst>
              <a:ext uri="{FF2B5EF4-FFF2-40B4-BE49-F238E27FC236}">
                <a16:creationId xmlns:a16="http://schemas.microsoft.com/office/drawing/2014/main" id="{64DCE2A2-4DE6-47E9-B019-A282AC4E2C5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6857" y="2902254"/>
            <a:ext cx="914400" cy="914400"/>
          </a:xfrm>
          <a:prstGeom prst="rect">
            <a:avLst/>
          </a:prstGeom>
        </p:spPr>
      </p:pic>
      <p:pic>
        <p:nvPicPr>
          <p:cNvPr id="18" name="Graphique 17" descr="Boîte">
            <a:extLst>
              <a:ext uri="{FF2B5EF4-FFF2-40B4-BE49-F238E27FC236}">
                <a16:creationId xmlns:a16="http://schemas.microsoft.com/office/drawing/2014/main" id="{3B6E72DF-A8CC-4E56-BAE6-63A9677A0B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53221" y="2291565"/>
            <a:ext cx="914400" cy="914400"/>
          </a:xfrm>
          <a:prstGeom prst="rect">
            <a:avLst/>
          </a:prstGeom>
        </p:spPr>
      </p:pic>
      <p:pic>
        <p:nvPicPr>
          <p:cNvPr id="19" name="Graphique 18" descr="Boîte">
            <a:extLst>
              <a:ext uri="{FF2B5EF4-FFF2-40B4-BE49-F238E27FC236}">
                <a16:creationId xmlns:a16="http://schemas.microsoft.com/office/drawing/2014/main" id="{EC73D435-8E1B-4281-A064-05DDF0E3BA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99585" y="2902254"/>
            <a:ext cx="914400" cy="914400"/>
          </a:xfrm>
          <a:prstGeom prst="rect">
            <a:avLst/>
          </a:prstGeom>
        </p:spPr>
      </p:pic>
      <p:pic>
        <p:nvPicPr>
          <p:cNvPr id="20" name="Graphique 19" descr="Boîte">
            <a:extLst>
              <a:ext uri="{FF2B5EF4-FFF2-40B4-BE49-F238E27FC236}">
                <a16:creationId xmlns:a16="http://schemas.microsoft.com/office/drawing/2014/main" id="{28B3BC36-BBFE-4B11-83D1-751C9D5CC7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966802" y="5594836"/>
            <a:ext cx="914400" cy="914400"/>
          </a:xfrm>
          <a:prstGeom prst="rect">
            <a:avLst/>
          </a:prstGeom>
        </p:spPr>
      </p:pic>
      <p:pic>
        <p:nvPicPr>
          <p:cNvPr id="21" name="Graphique 20" descr="Ajouter">
            <a:extLst>
              <a:ext uri="{FF2B5EF4-FFF2-40B4-BE49-F238E27FC236}">
                <a16:creationId xmlns:a16="http://schemas.microsoft.com/office/drawing/2014/main" id="{4EDFDD76-553B-4C51-8264-24F92B875C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54925" y="4338606"/>
            <a:ext cx="637302" cy="637302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9FA3F6EC-571C-4B9B-BADF-F6D23A3FF7E3}"/>
              </a:ext>
            </a:extLst>
          </p:cNvPr>
          <p:cNvSpPr txBox="1"/>
          <p:nvPr/>
        </p:nvSpPr>
        <p:spPr>
          <a:xfrm>
            <a:off x="4828313" y="4472591"/>
            <a:ext cx="15136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Simulation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328DF4D9-56E5-4F81-BE43-2BD62CB2553F}"/>
              </a:ext>
            </a:extLst>
          </p:cNvPr>
          <p:cNvSpPr txBox="1"/>
          <p:nvPr/>
        </p:nvSpPr>
        <p:spPr>
          <a:xfrm>
            <a:off x="8911071" y="4273854"/>
            <a:ext cx="20868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Temps de calcul à attribuer</a:t>
            </a:r>
          </a:p>
        </p:txBody>
      </p:sp>
      <p:cxnSp>
        <p:nvCxnSpPr>
          <p:cNvPr id="28" name="Connecteur droit avec flèche 27">
            <a:extLst>
              <a:ext uri="{FF2B5EF4-FFF2-40B4-BE49-F238E27FC236}">
                <a16:creationId xmlns:a16="http://schemas.microsoft.com/office/drawing/2014/main" id="{A2E101C7-7AD7-486E-9462-12BBFD88BEA9}"/>
              </a:ext>
            </a:extLst>
          </p:cNvPr>
          <p:cNvCxnSpPr>
            <a:cxnSpLocks/>
          </p:cNvCxnSpPr>
          <p:nvPr/>
        </p:nvCxnSpPr>
        <p:spPr>
          <a:xfrm>
            <a:off x="7203820" y="4635911"/>
            <a:ext cx="1143547" cy="0"/>
          </a:xfrm>
          <a:prstGeom prst="straightConnector1">
            <a:avLst/>
          </a:prstGeom>
          <a:ln w="762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Image 29">
            <a:extLst>
              <a:ext uri="{FF2B5EF4-FFF2-40B4-BE49-F238E27FC236}">
                <a16:creationId xmlns:a16="http://schemas.microsoft.com/office/drawing/2014/main" id="{21EF8986-A297-4DCF-8AC2-0CC72507AA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0984" y="4338606"/>
            <a:ext cx="3166035" cy="685056"/>
          </a:xfrm>
          <a:prstGeom prst="rect">
            <a:avLst/>
          </a:prstGeom>
        </p:spPr>
      </p:pic>
      <p:sp>
        <p:nvSpPr>
          <p:cNvPr id="22" name="ZoneTexte 21">
            <a:extLst>
              <a:ext uri="{FF2B5EF4-FFF2-40B4-BE49-F238E27FC236}">
                <a16:creationId xmlns:a16="http://schemas.microsoft.com/office/drawing/2014/main" id="{9F893A9D-BA97-494D-8B03-2E44BC7B8E4F}"/>
              </a:ext>
            </a:extLst>
          </p:cNvPr>
          <p:cNvSpPr txBox="1"/>
          <p:nvPr/>
        </p:nvSpPr>
        <p:spPr>
          <a:xfrm>
            <a:off x="1323674" y="4340607"/>
            <a:ext cx="23951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Niveau de détail de la simulation</a:t>
            </a:r>
          </a:p>
        </p:txBody>
      </p:sp>
    </p:spTree>
    <p:extLst>
      <p:ext uri="{BB962C8B-B14F-4D97-AF65-F5344CB8AC3E}">
        <p14:creationId xmlns:p14="http://schemas.microsoft.com/office/powerpoint/2010/main" val="32627637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55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564530" y="2792230"/>
            <a:ext cx="11062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2424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D9FDCE-1D9D-4766-912B-6F10B91D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L’industrie du jeu vidéo en chiffres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AB52834-1A63-4336-9F1F-752E0274F66B}"/>
              </a:ext>
            </a:extLst>
          </p:cNvPr>
          <p:cNvGrpSpPr/>
          <p:nvPr/>
        </p:nvGrpSpPr>
        <p:grpSpPr>
          <a:xfrm>
            <a:off x="1940017" y="2464723"/>
            <a:ext cx="1417812" cy="2552154"/>
            <a:chOff x="1209011" y="2378825"/>
            <a:chExt cx="1417812" cy="2552154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E17043F8-D1EC-405D-94D6-CB26E6C75D09}"/>
                </a:ext>
              </a:extLst>
            </p:cNvPr>
            <p:cNvSpPr txBox="1"/>
            <p:nvPr/>
          </p:nvSpPr>
          <p:spPr>
            <a:xfrm>
              <a:off x="1209011" y="3053542"/>
              <a:ext cx="1417812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dirty="0"/>
                <a:t>78</a:t>
              </a:r>
            </a:p>
            <a:p>
              <a:pPr algn="ctr"/>
              <a:r>
                <a:rPr lang="fr-FR" dirty="0"/>
                <a:t>Milliards $ en 2017</a:t>
              </a:r>
            </a:p>
          </p:txBody>
        </p:sp>
        <p:pic>
          <p:nvPicPr>
            <p:cNvPr id="8" name="Graphique 7" descr="Tirelire">
              <a:extLst>
                <a:ext uri="{FF2B5EF4-FFF2-40B4-BE49-F238E27FC236}">
                  <a16:creationId xmlns:a16="http://schemas.microsoft.com/office/drawing/2014/main" id="{BE1E0949-F5E2-48CB-AFC0-DB5D02103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7218" y="2378825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DF2FE58-5781-4D98-BB77-24BBBE501FA7}"/>
              </a:ext>
            </a:extLst>
          </p:cNvPr>
          <p:cNvGrpSpPr/>
          <p:nvPr/>
        </p:nvGrpSpPr>
        <p:grpSpPr>
          <a:xfrm>
            <a:off x="5017178" y="2410689"/>
            <a:ext cx="1417812" cy="2639438"/>
            <a:chOff x="3677891" y="2344188"/>
            <a:chExt cx="1417812" cy="2639438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5A9596D-641E-4D54-9846-D36E7F2E57D3}"/>
                </a:ext>
              </a:extLst>
            </p:cNvPr>
            <p:cNvSpPr txBox="1"/>
            <p:nvPr/>
          </p:nvSpPr>
          <p:spPr>
            <a:xfrm>
              <a:off x="3677891" y="3106189"/>
              <a:ext cx="1417812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dirty="0"/>
                <a:t>90</a:t>
              </a:r>
            </a:p>
            <a:p>
              <a:pPr algn="ctr"/>
              <a:r>
                <a:rPr lang="fr-FR" dirty="0"/>
                <a:t>Milliards $ en 2020 ?</a:t>
              </a:r>
            </a:p>
          </p:txBody>
        </p:sp>
        <p:pic>
          <p:nvPicPr>
            <p:cNvPr id="9" name="Graphique 8" descr="Tirelire">
              <a:extLst>
                <a:ext uri="{FF2B5EF4-FFF2-40B4-BE49-F238E27FC236}">
                  <a16:creationId xmlns:a16="http://schemas.microsoft.com/office/drawing/2014/main" id="{727F0E2A-D57D-495B-9CEE-DF649C61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78045" y="2344188"/>
              <a:ext cx="914400" cy="914400"/>
            </a:xfrm>
            <a:prstGeom prst="rect">
              <a:avLst/>
            </a:prstGeom>
          </p:spPr>
        </p:pic>
        <p:pic>
          <p:nvPicPr>
            <p:cNvPr id="13" name="Graphique 12" descr="Pièces">
              <a:extLst>
                <a:ext uri="{FF2B5EF4-FFF2-40B4-BE49-F238E27FC236}">
                  <a16:creationId xmlns:a16="http://schemas.microsoft.com/office/drawing/2014/main" id="{C5D7B9A9-1E14-422C-BEB2-C6C75DA6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60915" y="2801388"/>
              <a:ext cx="534788" cy="534788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5DD06FE-DE98-424E-9BBE-DE0D1C264566}"/>
              </a:ext>
            </a:extLst>
          </p:cNvPr>
          <p:cNvGrpSpPr/>
          <p:nvPr/>
        </p:nvGrpSpPr>
        <p:grpSpPr>
          <a:xfrm>
            <a:off x="8094339" y="2506285"/>
            <a:ext cx="1617316" cy="2559081"/>
            <a:chOff x="6966960" y="2371897"/>
            <a:chExt cx="1617316" cy="2559081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6A586B0-4849-4788-974B-7A9F3A234E21}"/>
                </a:ext>
              </a:extLst>
            </p:cNvPr>
            <p:cNvSpPr txBox="1"/>
            <p:nvPr/>
          </p:nvSpPr>
          <p:spPr>
            <a:xfrm>
              <a:off x="6966960" y="3053541"/>
              <a:ext cx="1617316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dirty="0"/>
                <a:t>2.5</a:t>
              </a:r>
            </a:p>
            <a:p>
              <a:pPr algn="ctr"/>
              <a:r>
                <a:rPr lang="fr-FR" dirty="0"/>
                <a:t>Milliards</a:t>
              </a:r>
            </a:p>
            <a:p>
              <a:pPr algn="ctr"/>
              <a:r>
                <a:rPr lang="fr-FR" dirty="0"/>
                <a:t>de joueurs</a:t>
              </a:r>
            </a:p>
          </p:txBody>
        </p:sp>
        <p:pic>
          <p:nvPicPr>
            <p:cNvPr id="16" name="Graphique 15" descr="Équipe">
              <a:extLst>
                <a:ext uri="{FF2B5EF4-FFF2-40B4-BE49-F238E27FC236}">
                  <a16:creationId xmlns:a16="http://schemas.microsoft.com/office/drawing/2014/main" id="{6C8ECD22-C9E1-4272-A0B8-641F9BFC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7837" y="2371897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Bébé à quatre pattes">
              <a:extLst>
                <a:ext uri="{FF2B5EF4-FFF2-40B4-BE49-F238E27FC236}">
                  <a16:creationId xmlns:a16="http://schemas.microsoft.com/office/drawing/2014/main" id="{B1B537DD-B8EB-48B0-9BF3-A9322757D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84375" y="2787535"/>
              <a:ext cx="562494" cy="562494"/>
            </a:xfrm>
            <a:prstGeom prst="rect">
              <a:avLst/>
            </a:prstGeom>
          </p:spPr>
        </p:pic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7F407C07-04DA-44FB-99E0-562E495674FB}"/>
              </a:ext>
            </a:extLst>
          </p:cNvPr>
          <p:cNvSpPr txBox="1"/>
          <p:nvPr/>
        </p:nvSpPr>
        <p:spPr>
          <a:xfrm>
            <a:off x="6573535" y="6410812"/>
            <a:ext cx="584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</a:t>
            </a:r>
            <a:r>
              <a:rPr lang="fr-FR" u="sng" dirty="0"/>
              <a:t>wepc.com/news/</a:t>
            </a:r>
            <a:r>
              <a:rPr lang="fr-FR" u="sng" dirty="0" err="1"/>
              <a:t>video-game-statistics</a:t>
            </a:r>
            <a:r>
              <a:rPr lang="fr-FR" u="sng" dirty="0"/>
              <a:t>/</a:t>
            </a:r>
            <a:endParaRPr lang="fr-FR" dirty="0"/>
          </a:p>
          <a:p>
            <a:endParaRPr lang="fr-FR" dirty="0"/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A3DFAA24-7E6E-42A6-B77D-93AB9000E37C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170868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jeux plus soignés…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8EAE78F-C709-40C8-9273-51AFC402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6" y="2488274"/>
            <a:ext cx="4864793" cy="364859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74EC10E-8737-4034-B055-C760EF93556C}"/>
              </a:ext>
            </a:extLst>
          </p:cNvPr>
          <p:cNvSpPr txBox="1"/>
          <p:nvPr/>
        </p:nvSpPr>
        <p:spPr>
          <a:xfrm>
            <a:off x="676102" y="6367549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Grand Theft Auto </a:t>
            </a:r>
            <a:r>
              <a:rPr lang="fr-FR" dirty="0"/>
              <a:t>(Rockstar, 1997)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C33690B-4849-4706-B847-90C2DDB67934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Contexte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5C559B5-1C76-4168-8865-65503126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53" y="2488273"/>
            <a:ext cx="4864794" cy="364859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3363B84-0418-4D43-B7AF-6D39846171B7}"/>
              </a:ext>
            </a:extLst>
          </p:cNvPr>
          <p:cNvSpPr txBox="1"/>
          <p:nvPr/>
        </p:nvSpPr>
        <p:spPr>
          <a:xfrm>
            <a:off x="6814600" y="6367549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Grand Theft Auto V </a:t>
            </a:r>
            <a:r>
              <a:rPr lang="fr-FR" dirty="0"/>
              <a:t>(Rockstar, 2013)</a:t>
            </a:r>
          </a:p>
        </p:txBody>
      </p:sp>
    </p:spTree>
    <p:extLst>
      <p:ext uri="{BB962C8B-B14F-4D97-AF65-F5344CB8AC3E}">
        <p14:creationId xmlns:p14="http://schemas.microsoft.com/office/powerpoint/2010/main" val="216201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…mais plus coûteux en ressources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8EAE78F-C709-40C8-9273-51AFC40242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73575" y="2488274"/>
            <a:ext cx="4864793" cy="364859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74EC10E-8737-4034-B055-C760EF93556C}"/>
              </a:ext>
            </a:extLst>
          </p:cNvPr>
          <p:cNvSpPr txBox="1"/>
          <p:nvPr/>
        </p:nvSpPr>
        <p:spPr>
          <a:xfrm>
            <a:off x="676102" y="6367549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Grand Theft Auto </a:t>
            </a:r>
            <a:r>
              <a:rPr lang="fr-FR" dirty="0"/>
              <a:t>(Rockstar, 1997)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9C33690B-4849-4706-B847-90C2DDB67934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Contexte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5C559B5-1C76-4168-8865-65503126CD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732853" y="2488273"/>
            <a:ext cx="4864794" cy="364859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3363B84-0418-4D43-B7AF-6D39846171B7}"/>
              </a:ext>
            </a:extLst>
          </p:cNvPr>
          <p:cNvSpPr txBox="1"/>
          <p:nvPr/>
        </p:nvSpPr>
        <p:spPr>
          <a:xfrm>
            <a:off x="6814600" y="6367549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Grand Theft Auto V </a:t>
            </a:r>
            <a:r>
              <a:rPr lang="fr-FR" dirty="0"/>
              <a:t>(Rockstar, 2013)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E9E06A-2275-4F0B-9ACE-922DA3B25680}"/>
              </a:ext>
            </a:extLst>
          </p:cNvPr>
          <p:cNvSpPr txBox="1"/>
          <p:nvPr/>
        </p:nvSpPr>
        <p:spPr>
          <a:xfrm>
            <a:off x="8482249" y="5490538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250 millions $</a:t>
            </a:r>
            <a:endParaRPr lang="fr-FR" sz="36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446FED4-A4C7-4130-88B9-7A0CB6B76688}"/>
              </a:ext>
            </a:extLst>
          </p:cNvPr>
          <p:cNvSpPr txBox="1"/>
          <p:nvPr/>
        </p:nvSpPr>
        <p:spPr>
          <a:xfrm>
            <a:off x="8028810" y="4904113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300 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94BD656-B213-4C54-BAD0-5965DD2C29BB}"/>
              </a:ext>
            </a:extLst>
          </p:cNvPr>
          <p:cNvSpPr txBox="1"/>
          <p:nvPr/>
        </p:nvSpPr>
        <p:spPr>
          <a:xfrm>
            <a:off x="8482249" y="4382846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5 ans</a:t>
            </a:r>
            <a:endParaRPr lang="fr-FR" sz="36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F2E4B0-B3F5-4797-80DD-1E29D5535ADC}"/>
              </a:ext>
            </a:extLst>
          </p:cNvPr>
          <p:cNvSpPr txBox="1"/>
          <p:nvPr/>
        </p:nvSpPr>
        <p:spPr>
          <a:xfrm>
            <a:off x="2304500" y="4312571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2 ans</a:t>
            </a:r>
            <a:endParaRPr lang="fr-FR" sz="36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39794C6-F642-42B5-AD08-8CFEE8195CE5}"/>
              </a:ext>
            </a:extLst>
          </p:cNvPr>
          <p:cNvSpPr txBox="1"/>
          <p:nvPr/>
        </p:nvSpPr>
        <p:spPr>
          <a:xfrm>
            <a:off x="1903781" y="4866416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N/D</a:t>
            </a:r>
            <a:endParaRPr lang="fr-FR" sz="36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6B60E10-E63B-4103-B4AA-2EF4F44A91BA}"/>
              </a:ext>
            </a:extLst>
          </p:cNvPr>
          <p:cNvSpPr txBox="1"/>
          <p:nvPr/>
        </p:nvSpPr>
        <p:spPr>
          <a:xfrm>
            <a:off x="2292162" y="5458111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N/D $</a:t>
            </a:r>
            <a:endParaRPr lang="fr-FR" sz="3600" b="1" dirty="0"/>
          </a:p>
        </p:txBody>
      </p:sp>
      <p:pic>
        <p:nvPicPr>
          <p:cNvPr id="4" name="Graphique 3" descr="Homme">
            <a:extLst>
              <a:ext uri="{FF2B5EF4-FFF2-40B4-BE49-F238E27FC236}">
                <a16:creationId xmlns:a16="http://schemas.microsoft.com/office/drawing/2014/main" id="{06C86E6E-78FD-4AEE-871F-FF02A3C01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5750" y="4913066"/>
            <a:ext cx="512618" cy="512618"/>
          </a:xfrm>
          <a:prstGeom prst="rect">
            <a:avLst/>
          </a:prstGeom>
        </p:spPr>
      </p:pic>
      <p:pic>
        <p:nvPicPr>
          <p:cNvPr id="20" name="Graphique 19" descr="Homme">
            <a:extLst>
              <a:ext uri="{FF2B5EF4-FFF2-40B4-BE49-F238E27FC236}">
                <a16:creationId xmlns:a16="http://schemas.microsoft.com/office/drawing/2014/main" id="{69BE04BB-A3A7-4098-8449-0D0AEE5B9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5807" y="4970970"/>
            <a:ext cx="512618" cy="512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679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problème :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EA44E20-0526-4FE3-85AD-0EAD9A874CA3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Contexte</a:t>
            </a:r>
          </a:p>
        </p:txBody>
      </p:sp>
      <p:pic>
        <p:nvPicPr>
          <p:cNvPr id="6" name="Graphique 5" descr="Équipe">
            <a:extLst>
              <a:ext uri="{FF2B5EF4-FFF2-40B4-BE49-F238E27FC236}">
                <a16:creationId xmlns:a16="http://schemas.microsoft.com/office/drawing/2014/main" id="{190985B2-27F2-4D94-8F66-82B00ED97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114309" y="2971800"/>
            <a:ext cx="914400" cy="914400"/>
          </a:xfrm>
          <a:prstGeom prst="rect">
            <a:avLst/>
          </a:prstGeom>
        </p:spPr>
      </p:pic>
      <p:pic>
        <p:nvPicPr>
          <p:cNvPr id="10" name="Graphique 9" descr="Tirelire">
            <a:extLst>
              <a:ext uri="{FF2B5EF4-FFF2-40B4-BE49-F238E27FC236}">
                <a16:creationId xmlns:a16="http://schemas.microsoft.com/office/drawing/2014/main" id="{37487C25-CB23-4190-BF2B-DCD8B48B7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66588" y="3032760"/>
            <a:ext cx="914400" cy="91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1859E31-0BD8-4917-B207-1C60EA1B0904}"/>
              </a:ext>
            </a:extLst>
          </p:cNvPr>
          <p:cNvSpPr txBox="1"/>
          <p:nvPr/>
        </p:nvSpPr>
        <p:spPr>
          <a:xfrm>
            <a:off x="2777838" y="4080164"/>
            <a:ext cx="22652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Jeux</a:t>
            </a:r>
          </a:p>
          <a:p>
            <a:r>
              <a:rPr lang="fr-FR" dirty="0"/>
              <a:t>+ de travail</a:t>
            </a:r>
          </a:p>
          <a:p>
            <a:r>
              <a:rPr lang="fr-FR" dirty="0"/>
              <a:t>+ cher à produire</a:t>
            </a:r>
          </a:p>
          <a:p>
            <a:r>
              <a:rPr lang="fr-FR" dirty="0"/>
              <a:t>+ de temps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89888D7-0057-45FA-82A7-D94BFB97D523}"/>
              </a:ext>
            </a:extLst>
          </p:cNvPr>
          <p:cNvSpPr txBox="1"/>
          <p:nvPr/>
        </p:nvSpPr>
        <p:spPr>
          <a:xfrm>
            <a:off x="6837220" y="4080164"/>
            <a:ext cx="2265218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Joueurs</a:t>
            </a:r>
          </a:p>
          <a:p>
            <a:r>
              <a:rPr lang="fr-FR" dirty="0"/>
              <a:t>+ exigeants</a:t>
            </a:r>
          </a:p>
          <a:p>
            <a:endParaRPr lang="fr-FR" dirty="0"/>
          </a:p>
          <a:p>
            <a:r>
              <a:rPr lang="fr-FR" i="1" dirty="0"/>
              <a:t>Ils veulent :</a:t>
            </a:r>
          </a:p>
          <a:p>
            <a:r>
              <a:rPr lang="fr-FR" dirty="0"/>
              <a:t>+ de contenu</a:t>
            </a:r>
          </a:p>
          <a:p>
            <a:r>
              <a:rPr lang="fr-FR" dirty="0"/>
              <a:t>+ fréquemment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27ECAA0-3372-46E8-9D3E-D97C48B96326}"/>
              </a:ext>
            </a:extLst>
          </p:cNvPr>
          <p:cNvCxnSpPr>
            <a:cxnSpLocks/>
          </p:cNvCxnSpPr>
          <p:nvPr/>
        </p:nvCxnSpPr>
        <p:spPr>
          <a:xfrm>
            <a:off x="5320146" y="3525982"/>
            <a:ext cx="99752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32561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 Génération procédurale de contenu</a:t>
            </a:r>
          </a:p>
        </p:txBody>
      </p:sp>
      <p:pic>
        <p:nvPicPr>
          <p:cNvPr id="5" name="Graphique 4" descr="Engrenages">
            <a:extLst>
              <a:ext uri="{FF2B5EF4-FFF2-40B4-BE49-F238E27FC236}">
                <a16:creationId xmlns:a16="http://schemas.microsoft.com/office/drawing/2014/main" id="{34588694-9E2D-4AA6-85C5-4B5B37F96D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439" y="2410390"/>
            <a:ext cx="914400" cy="91440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B6310AA0-E23D-46CF-BBCC-96460174BCC8}"/>
              </a:ext>
            </a:extLst>
          </p:cNvPr>
          <p:cNvSpPr txBox="1"/>
          <p:nvPr/>
        </p:nvSpPr>
        <p:spPr>
          <a:xfrm>
            <a:off x="1940839" y="2636757"/>
            <a:ext cx="9206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Automatiser la création de contenu par des algorithmes</a:t>
            </a:r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B970EE64-90A2-4DF0-885F-463FA91802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1000" y="4027343"/>
            <a:ext cx="11430000" cy="21145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835A9FF5-1ACE-4A62-9363-78719196EB5C}"/>
              </a:ext>
            </a:extLst>
          </p:cNvPr>
          <p:cNvSpPr txBox="1"/>
          <p:nvPr/>
        </p:nvSpPr>
        <p:spPr>
          <a:xfrm>
            <a:off x="676102" y="6367549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No Man’s Sky </a:t>
            </a:r>
            <a:r>
              <a:rPr lang="fr-FR" dirty="0"/>
              <a:t>(Hello Games, 2016)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AC2A856F-D375-48BB-898E-6CD410B0E668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Contexte</a:t>
            </a:r>
          </a:p>
        </p:txBody>
      </p:sp>
    </p:spTree>
    <p:extLst>
      <p:ext uri="{BB962C8B-B14F-4D97-AF65-F5344CB8AC3E}">
        <p14:creationId xmlns:p14="http://schemas.microsoft.com/office/powerpoint/2010/main" val="18364017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Jeu personnalisé</a:t>
            </a:r>
          </a:p>
        </p:txBody>
      </p:sp>
      <p:pic>
        <p:nvPicPr>
          <p:cNvPr id="4" name="Graphique 3" descr="Engrenages">
            <a:extLst>
              <a:ext uri="{FF2B5EF4-FFF2-40B4-BE49-F238E27FC236}">
                <a16:creationId xmlns:a16="http://schemas.microsoft.com/office/drawing/2014/main" id="{3F1DDD11-872B-4D85-84ED-B7FADBC4AD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026439" y="2410390"/>
            <a:ext cx="914400" cy="914400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10AF8647-62C2-4E06-BD89-E5E8EFB351F6}"/>
              </a:ext>
            </a:extLst>
          </p:cNvPr>
          <p:cNvSpPr txBox="1"/>
          <p:nvPr/>
        </p:nvSpPr>
        <p:spPr>
          <a:xfrm>
            <a:off x="1940839" y="2452091"/>
            <a:ext cx="92068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Exploiter des modélisations du joueur pour optimiser son expérience de jeu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7509387-6E21-438B-928B-464FFF2298EC}"/>
              </a:ext>
            </a:extLst>
          </p:cNvPr>
          <p:cNvSpPr txBox="1"/>
          <p:nvPr/>
        </p:nvSpPr>
        <p:spPr>
          <a:xfrm>
            <a:off x="9815944" y="0"/>
            <a:ext cx="23760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400" dirty="0"/>
              <a:t>Contexte</a:t>
            </a:r>
          </a:p>
        </p:txBody>
      </p:sp>
      <p:pic>
        <p:nvPicPr>
          <p:cNvPr id="1026" name="Picture 2" descr="RÃ©sultats de recherche d'images pour Â«Â sporeÂ Â»">
            <a:extLst>
              <a:ext uri="{FF2B5EF4-FFF2-40B4-BE49-F238E27FC236}">
                <a16:creationId xmlns:a16="http://schemas.microsoft.com/office/drawing/2014/main" id="{FF4FF154-87A9-42A6-9477-E89615B0E4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9227" y="3492624"/>
            <a:ext cx="3690937" cy="2765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AC1A4429-852C-4A3D-BE0C-E683ED8D9EA5}"/>
              </a:ext>
            </a:extLst>
          </p:cNvPr>
          <p:cNvSpPr txBox="1"/>
          <p:nvPr/>
        </p:nvSpPr>
        <p:spPr>
          <a:xfrm>
            <a:off x="4340629" y="6283236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Spore </a:t>
            </a:r>
            <a:r>
              <a:rPr lang="fr-FR" dirty="0"/>
              <a:t>(EA, 2008)</a:t>
            </a:r>
          </a:p>
        </p:txBody>
      </p:sp>
    </p:spTree>
    <p:extLst>
      <p:ext uri="{BB962C8B-B14F-4D97-AF65-F5344CB8AC3E}">
        <p14:creationId xmlns:p14="http://schemas.microsoft.com/office/powerpoint/2010/main" val="271367918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</TotalTime>
  <Words>598</Words>
  <Application>Microsoft Office PowerPoint</Application>
  <PresentationFormat>Grand écran</PresentationFormat>
  <Paragraphs>163</Paragraphs>
  <Slides>26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26</vt:i4>
      </vt:variant>
    </vt:vector>
  </HeadingPairs>
  <TitlesOfParts>
    <vt:vector size="30" baseType="lpstr">
      <vt:lpstr>Arial</vt:lpstr>
      <vt:lpstr>Century Gothic</vt:lpstr>
      <vt:lpstr>Wingdings 2</vt:lpstr>
      <vt:lpstr>Concis</vt:lpstr>
      <vt:lpstr>Présentation PowerPoint</vt:lpstr>
      <vt:lpstr>Plan</vt:lpstr>
      <vt:lpstr>Présentation PowerPoint</vt:lpstr>
      <vt:lpstr>L’industrie du jeu vidéo en chiffres</vt:lpstr>
      <vt:lpstr>Des jeux plus soignés…</vt:lpstr>
      <vt:lpstr>…mais plus coûteux en ressources</vt:lpstr>
      <vt:lpstr>Le problème :</vt:lpstr>
      <vt:lpstr>La Génération procédurale de contenu</vt:lpstr>
      <vt:lpstr>Jeu personnalisé</vt:lpstr>
      <vt:lpstr>Présentation PowerPoint</vt:lpstr>
      <vt:lpstr>Génération de contenu personnalisé</vt:lpstr>
      <vt:lpstr>Génération de contenu personnalisé</vt:lpstr>
      <vt:lpstr>Génération de contenu personnalisé</vt:lpstr>
      <vt:lpstr>Génération de contenu personnalisé</vt:lpstr>
      <vt:lpstr>Génération de contenu personnalisé</vt:lpstr>
      <vt:lpstr>Génération de contenu personnalisé</vt:lpstr>
      <vt:lpstr>Présentation PowerPoint</vt:lpstr>
      <vt:lpstr>Présentation PowerPoint</vt:lpstr>
      <vt:lpstr>Longévité et rejouabilité</vt:lpstr>
      <vt:lpstr>Créer du contenu qui plaît au joueur</vt:lpstr>
      <vt:lpstr>Faciliter la conception des jeux</vt:lpstr>
      <vt:lpstr>Présentation PowerPoint</vt:lpstr>
      <vt:lpstr>Modélisation du joueur</vt:lpstr>
      <vt:lpstr>Modélisation du joueur</vt:lpstr>
      <vt:lpstr>Représentation du contenu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Simon Lecoq</dc:creator>
  <cp:lastModifiedBy>Simon Lecoq</cp:lastModifiedBy>
  <cp:revision>17</cp:revision>
  <dcterms:created xsi:type="dcterms:W3CDTF">2018-11-12T17:33:42Z</dcterms:created>
  <dcterms:modified xsi:type="dcterms:W3CDTF">2018-11-12T20:22:01Z</dcterms:modified>
</cp:coreProperties>
</file>